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580" r:id="rId3"/>
    <p:sldId id="581" r:id="rId4"/>
    <p:sldId id="582" r:id="rId5"/>
    <p:sldId id="586" r:id="rId6"/>
    <p:sldId id="529" r:id="rId7"/>
    <p:sldId id="530" r:id="rId8"/>
    <p:sldId id="534" r:id="rId9"/>
    <p:sldId id="536" r:id="rId10"/>
    <p:sldId id="533" r:id="rId11"/>
    <p:sldId id="493" r:id="rId12"/>
    <p:sldId id="528" r:id="rId13"/>
    <p:sldId id="584" r:id="rId14"/>
    <p:sldId id="583" r:id="rId15"/>
    <p:sldId id="537" r:id="rId16"/>
    <p:sldId id="587" r:id="rId17"/>
    <p:sldId id="588" r:id="rId18"/>
    <p:sldId id="585" r:id="rId19"/>
    <p:sldId id="38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92"/>
    <p:restoredTop sz="83333"/>
  </p:normalViewPr>
  <p:slideViewPr>
    <p:cSldViewPr snapToGrid="0" snapToObjects="1">
      <p:cViewPr varScale="1">
        <p:scale>
          <a:sx n="105" d="100"/>
          <a:sy n="105" d="100"/>
        </p:scale>
        <p:origin x="1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46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13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15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6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98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19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1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1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5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27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foalab.earth.ox.ac.uk/files/GeodynamicsLectureNotes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Class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19: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Fluid Mechanics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A2EED-5F60-1C4E-89B8-2F33DC24F228}"/>
              </a:ext>
            </a:extLst>
          </p:cNvPr>
          <p:cNvSpPr txBox="1"/>
          <p:nvPr/>
        </p:nvSpPr>
        <p:spPr>
          <a:xfrm>
            <a:off x="772510" y="6383099"/>
            <a:ext cx="79383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reference for today: Katz and England, University of Oxford 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  <a:hlinkClick r:id="rId2"/>
              </a:rPr>
              <a:t>notes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ABB89-44CC-6A4A-86ED-2C689C191140}"/>
              </a:ext>
            </a:extLst>
          </p:cNvPr>
          <p:cNvSpPr txBox="1"/>
          <p:nvPr/>
        </p:nvSpPr>
        <p:spPr>
          <a:xfrm>
            <a:off x="1607443" y="3117924"/>
            <a:ext cx="759897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(Channel flow I)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1-D Asthenosphere counter-flow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9FD45CC7-08F6-7F46-BA79-736F2A4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718"/>
            <a:ext cx="7972425" cy="18073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A3FA72-1B83-4D46-835D-2A74A486FC33}"/>
              </a:ext>
            </a:extLst>
          </p:cNvPr>
          <p:cNvSpPr/>
          <p:nvPr/>
        </p:nvSpPr>
        <p:spPr>
          <a:xfrm>
            <a:off x="-271461" y="305911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1-D counter-flow driven by moving plate and a pressure gradient.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E8E3D4-8A2D-E14E-992B-48761C4C5A87}"/>
              </a:ext>
            </a:extLst>
          </p:cNvPr>
          <p:cNvSpPr/>
          <p:nvPr/>
        </p:nvSpPr>
        <p:spPr>
          <a:xfrm>
            <a:off x="538413" y="3948433"/>
            <a:ext cx="8115301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We’ll also consider an alternative, but similar, case where flow accommodates the movement of a finite thickness tectonic plate.</a:t>
            </a:r>
          </a:p>
          <a:p>
            <a:pPr algn="ctr"/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Force balance the same (flow driven by pressure gradient and velocity boundary condition) but need to be careful to make sure mass is conserved.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D35E1-083E-8644-857F-C604518AD62A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227063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1964038" y="6021555"/>
            <a:ext cx="5215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Derive 1-D channel flow and counter/return flow solutions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89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EF737B4-6456-3B48-933F-818CA036E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1" y="3048000"/>
            <a:ext cx="4876800" cy="2413000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5436B758-7E02-8841-8824-F5750CE1C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311" y="3429000"/>
            <a:ext cx="4191000" cy="203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Applications in geodynamics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644449-1DA2-F84B-9A3C-323245EAF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" y="981327"/>
            <a:ext cx="9144000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4F2A0C-BC73-014D-A7B0-351FD87715B1}"/>
              </a:ext>
            </a:extLst>
          </p:cNvPr>
          <p:cNvSpPr txBox="1"/>
          <p:nvPr/>
        </p:nvSpPr>
        <p:spPr>
          <a:xfrm>
            <a:off x="2771422" y="658162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e.g., Phipps-Morgan and Smith, 1992</a:t>
            </a:r>
          </a:p>
        </p:txBody>
      </p:sp>
    </p:spTree>
    <p:extLst>
      <p:ext uri="{BB962C8B-B14F-4D97-AF65-F5344CB8AC3E}">
        <p14:creationId xmlns:p14="http://schemas.microsoft.com/office/powerpoint/2010/main" val="3144201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EF737B4-6456-3B48-933F-818CA036E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1" y="3048000"/>
            <a:ext cx="4876800" cy="2413000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5436B758-7E02-8841-8824-F5750CE1C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311" y="3429000"/>
            <a:ext cx="4191000" cy="203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Applications in geodynamics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644449-1DA2-F84B-9A3C-323245EAF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" y="981327"/>
            <a:ext cx="9144000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4F2A0C-BC73-014D-A7B0-351FD87715B1}"/>
              </a:ext>
            </a:extLst>
          </p:cNvPr>
          <p:cNvSpPr txBox="1"/>
          <p:nvPr/>
        </p:nvSpPr>
        <p:spPr>
          <a:xfrm>
            <a:off x="2771422" y="658162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e.g., Phipps-Morgan and Smith, 1992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1FD8C1-46FD-414E-BC49-1E272AF63A68}"/>
              </a:ext>
            </a:extLst>
          </p:cNvPr>
          <p:cNvSpPr/>
          <p:nvPr/>
        </p:nvSpPr>
        <p:spPr>
          <a:xfrm>
            <a:off x="604660" y="5622673"/>
            <a:ext cx="811530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Pressures proposed as an explanation for “sea floor flattening”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now think that these pressures are too large. Small scale convection removal of plate more likely.</a:t>
            </a:r>
          </a:p>
        </p:txBody>
      </p:sp>
    </p:spTree>
    <p:extLst>
      <p:ext uri="{BB962C8B-B14F-4D97-AF65-F5344CB8AC3E}">
        <p14:creationId xmlns:p14="http://schemas.microsoft.com/office/powerpoint/2010/main" val="305506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DEDB52-D4DD-334A-B1CD-6478AFFB5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3" y="873716"/>
            <a:ext cx="8115894" cy="4938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53384-E5A7-BB46-8020-DD6252758AE8}"/>
              </a:ext>
            </a:extLst>
          </p:cNvPr>
          <p:cNvSpPr txBox="1"/>
          <p:nvPr/>
        </p:nvSpPr>
        <p:spPr>
          <a:xfrm>
            <a:off x="2726266" y="873716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Yamamato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et al., 2007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7784A-55E1-6E48-8523-FDC410CDC92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extreme view</a:t>
            </a:r>
          </a:p>
        </p:txBody>
      </p:sp>
    </p:spTree>
    <p:extLst>
      <p:ext uri="{BB962C8B-B14F-4D97-AF65-F5344CB8AC3E}">
        <p14:creationId xmlns:p14="http://schemas.microsoft.com/office/powerpoint/2010/main" val="33521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More recently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13FDD0-548E-7F45-8F18-17FFBA5427C7}"/>
              </a:ext>
            </a:extLst>
          </p:cNvPr>
          <p:cNvSpPr/>
          <p:nvPr/>
        </p:nvSpPr>
        <p:spPr>
          <a:xfrm>
            <a:off x="401460" y="678140"/>
            <a:ext cx="811530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There is a relatively weak asthenosphere (low seismic velocity) beneath oceanic plates, but not weak enough to solely isolate flow.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Maybe Something more like this:</a:t>
            </a:r>
          </a:p>
        </p:txBody>
      </p:sp>
      <p:pic>
        <p:nvPicPr>
          <p:cNvPr id="7" name="Picture 6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CC553138-3607-3849-B5D0-B88E8BFD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22" y="2549432"/>
            <a:ext cx="6366933" cy="39574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CC4963-49A8-6048-B667-C79894DFFC93}"/>
              </a:ext>
            </a:extLst>
          </p:cNvPr>
          <p:cNvSpPr/>
          <p:nvPr/>
        </p:nvSpPr>
        <p:spPr>
          <a:xfrm>
            <a:off x="1693333" y="4617156"/>
            <a:ext cx="282223" cy="349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73744-B790-3641-8A53-23B2CF55744B}"/>
              </a:ext>
            </a:extLst>
          </p:cNvPr>
          <p:cNvSpPr txBox="1"/>
          <p:nvPr/>
        </p:nvSpPr>
        <p:spPr>
          <a:xfrm>
            <a:off x="2658532" y="2364248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Becker, 2017</a:t>
            </a:r>
          </a:p>
        </p:txBody>
      </p:sp>
    </p:spTree>
    <p:extLst>
      <p:ext uri="{BB962C8B-B14F-4D97-AF65-F5344CB8AC3E}">
        <p14:creationId xmlns:p14="http://schemas.microsoft.com/office/powerpoint/2010/main" val="3120312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use this framework to interpret seismic observations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CC4963-49A8-6048-B667-C79894DFFC93}"/>
              </a:ext>
            </a:extLst>
          </p:cNvPr>
          <p:cNvSpPr/>
          <p:nvPr/>
        </p:nvSpPr>
        <p:spPr>
          <a:xfrm>
            <a:off x="1693333" y="4617156"/>
            <a:ext cx="282223" cy="349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423C95-17D1-DD43-AA5F-E4EEF997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81722"/>
            <a:ext cx="5904089" cy="192339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32FA335-4FC3-C448-BE52-65700ADD6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287017"/>
            <a:ext cx="6457244" cy="23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92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use this framework to interpret seismic observations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CC4963-49A8-6048-B667-C79894DFFC93}"/>
              </a:ext>
            </a:extLst>
          </p:cNvPr>
          <p:cNvSpPr/>
          <p:nvPr/>
        </p:nvSpPr>
        <p:spPr>
          <a:xfrm>
            <a:off x="1693333" y="4617156"/>
            <a:ext cx="282223" cy="349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423C95-17D1-DD43-AA5F-E4EEF997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81722"/>
            <a:ext cx="5904089" cy="19233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CDE52E-B2F2-3E47-A298-459931B43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689" y="2905116"/>
            <a:ext cx="5508978" cy="32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457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A60F0DF-51B4-C948-A53B-B2CD43C5747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Another application: Flow in subduction channels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8EC4C5-3FA9-DD47-B2A9-804460EA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917659"/>
            <a:ext cx="7597637" cy="45568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B33DF7-0F47-A34D-8DFB-CD672D82371F}"/>
              </a:ext>
            </a:extLst>
          </p:cNvPr>
          <p:cNvSpPr/>
          <p:nvPr/>
        </p:nvSpPr>
        <p:spPr>
          <a:xfrm>
            <a:off x="272345" y="3638681"/>
            <a:ext cx="4378677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use VOP and VSP as boundary conditions and figure out whether material flows up or down.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order to address this, what’s missing from our simple approach?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9C0A4-F05A-2447-A332-B1B2088D9B6E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Philip England,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2677102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-43544" y="0"/>
            <a:ext cx="8769855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 homes:</a:t>
            </a:r>
          </a:p>
          <a:p>
            <a:pPr algn="ctr"/>
            <a:endParaRPr lang="en-US" sz="2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can simplify the Stokes Equation to gain intuition about simple problems.</a:t>
            </a:r>
          </a:p>
          <a:p>
            <a:pPr lvl="1"/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classic example </a:t>
            </a:r>
            <a:r>
              <a:rPr lang="en-US" sz="2500">
                <a:latin typeface="Segoe UI Symbol" panose="020B0502040204020203" pitchFamily="34" charset="0"/>
                <a:ea typeface="Segoe UI Symbol" panose="020B0502040204020203" pitchFamily="34" charset="0"/>
              </a:rPr>
              <a:t>is 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</a:t>
            </a:r>
            <a:r>
              <a:rPr lang="en-US" sz="2500">
                <a:latin typeface="Segoe UI Symbol" panose="020B0502040204020203" pitchFamily="34" charset="0"/>
                <a:ea typeface="Segoe UI Symbol" panose="020B0502040204020203" pitchFamily="34" charset="0"/>
              </a:rPr>
              <a:t>hannel 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flow: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Flow driven by pressure gradients (</a:t>
            </a:r>
            <a:r>
              <a:rPr lang="en-US" sz="2500" i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Poiseulle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flow) and/or plate shear (</a:t>
            </a:r>
            <a:r>
              <a:rPr lang="en-US" sz="2500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Couette</a:t>
            </a: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flow).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Neglects lateral variability, density anomalies, and for a thin channel.</a:t>
            </a:r>
          </a:p>
          <a:p>
            <a:pPr lvl="2"/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extension: Asthenosphere counter flow. Requires also ensuring that mass is conserved.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prolific model for Earth’s mantle just after dawn of plate tectonics.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Now used as a simple end-member to interpret more complex/realistic situations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2800" dirty="0">
              <a:highlight>
                <a:srgbClr val="FFFF00"/>
              </a:highlight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700" dirty="0">
              <a:highlight>
                <a:srgbClr val="FFFF00"/>
              </a:highlight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1700" dirty="0">
              <a:highlight>
                <a:srgbClr val="FFFF00"/>
              </a:highlight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3500" dirty="0">
              <a:highlight>
                <a:srgbClr val="FFFF00"/>
              </a:highlight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Homework #3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6F297-8AE3-7740-9465-EB7C734C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63" y="652674"/>
            <a:ext cx="6308073" cy="58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8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Homework #3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C6E5D29-C44D-A049-9283-E3DD62A5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63" y="1086394"/>
            <a:ext cx="6308073" cy="46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Homework #3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5A4B696-B57F-4D42-B246-1537C7A3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652799"/>
            <a:ext cx="7675312" cy="2884823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7CF6CED-F198-3E41-8485-91BE6F768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79" y="4109740"/>
            <a:ext cx="7148946" cy="111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9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Homework #3</a:t>
            </a:r>
            <a:endParaRPr lang="en-US" sz="2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5A4B696-B57F-4D42-B246-1537C7A3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652799"/>
            <a:ext cx="7675312" cy="28848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F5414AE-357E-A140-AABC-F63440FB6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429000"/>
            <a:ext cx="4572000" cy="320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4" y="2131459"/>
            <a:ext cx="5564105" cy="3518767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257" y="2432218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2124074" y="2095604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978" y="3251762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2124074" y="2858213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DA0A-EA9B-B14A-A208-01A7905ADCBF}"/>
              </a:ext>
            </a:extLst>
          </p:cNvPr>
          <p:cNvSpPr txBox="1"/>
          <p:nvPr/>
        </p:nvSpPr>
        <p:spPr>
          <a:xfrm>
            <a:off x="231441" y="208557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momentum</a:t>
            </a:r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97ACFAC-07BE-6E4E-8F3E-AF040EDC9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987" y="1243866"/>
            <a:ext cx="1702658" cy="508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0063EF-6D02-B148-A807-95A9881D32A8}"/>
              </a:ext>
            </a:extLst>
          </p:cNvPr>
          <p:cNvSpPr txBox="1"/>
          <p:nvPr/>
        </p:nvSpPr>
        <p:spPr>
          <a:xfrm>
            <a:off x="231441" y="110558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BAA34-BDDA-1F4A-8869-2D8FCDD5CF08}"/>
              </a:ext>
            </a:extLst>
          </p:cNvPr>
          <p:cNvSpPr txBox="1"/>
          <p:nvPr/>
        </p:nvSpPr>
        <p:spPr>
          <a:xfrm>
            <a:off x="168444" y="204837"/>
            <a:ext cx="88432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we derived in the last session: </a:t>
            </a:r>
          </a:p>
          <a:p>
            <a:r>
              <a:rPr lang="en-US" sz="25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Stokes flow for incompressible, Newtonian fluid</a:t>
            </a:r>
          </a:p>
        </p:txBody>
      </p:sp>
    </p:spTree>
    <p:extLst>
      <p:ext uri="{BB962C8B-B14F-4D97-AF65-F5344CB8AC3E}">
        <p14:creationId xmlns:p14="http://schemas.microsoft.com/office/powerpoint/2010/main" val="406875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D0A13FD-F560-8D4A-BD42-BE329CD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4" y="2131459"/>
            <a:ext cx="5564105" cy="3518767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1EDB7-8255-2846-AF62-ABB3FA80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257" y="2432218"/>
            <a:ext cx="3265238" cy="42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EA9E4-E97A-2248-AF24-73D5F887EF53}"/>
              </a:ext>
            </a:extLst>
          </p:cNvPr>
          <p:cNvSpPr txBox="1"/>
          <p:nvPr/>
        </p:nvSpPr>
        <p:spPr>
          <a:xfrm>
            <a:off x="2124074" y="2095604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Vector form: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965062F-0AFC-5840-B993-BE5E41BD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978" y="3251762"/>
            <a:ext cx="4784919" cy="2270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DEC16-DC85-FE4C-AD5B-661A4FF559BF}"/>
              </a:ext>
            </a:extLst>
          </p:cNvPr>
          <p:cNvSpPr txBox="1"/>
          <p:nvPr/>
        </p:nvSpPr>
        <p:spPr>
          <a:xfrm>
            <a:off x="2124074" y="2858213"/>
            <a:ext cx="600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full (Cartesian):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DA0A-EA9B-B14A-A208-01A7905ADCBF}"/>
              </a:ext>
            </a:extLst>
          </p:cNvPr>
          <p:cNvSpPr txBox="1"/>
          <p:nvPr/>
        </p:nvSpPr>
        <p:spPr>
          <a:xfrm>
            <a:off x="231441" y="208557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 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momentum</a:t>
            </a:r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97ACFAC-07BE-6E4E-8F3E-AF040EDC9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987" y="1243866"/>
            <a:ext cx="1702658" cy="508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0063EF-6D02-B148-A807-95A9881D32A8}"/>
              </a:ext>
            </a:extLst>
          </p:cNvPr>
          <p:cNvSpPr txBox="1"/>
          <p:nvPr/>
        </p:nvSpPr>
        <p:spPr>
          <a:xfrm>
            <a:off x="231441" y="1105586"/>
            <a:ext cx="179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Conservation</a:t>
            </a:r>
          </a:p>
          <a:p>
            <a:pPr algn="ctr"/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BAA34-BDDA-1F4A-8869-2D8FCDD5CF08}"/>
              </a:ext>
            </a:extLst>
          </p:cNvPr>
          <p:cNvSpPr txBox="1"/>
          <p:nvPr/>
        </p:nvSpPr>
        <p:spPr>
          <a:xfrm>
            <a:off x="168444" y="204837"/>
            <a:ext cx="88432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we derived in the last session: </a:t>
            </a:r>
          </a:p>
          <a:p>
            <a:r>
              <a:rPr lang="en-US" sz="25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		Stokes flow for incompressible, Newtonian fluid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A976E-874F-FF4D-8D13-12FAD2FAA7BF}"/>
              </a:ext>
            </a:extLst>
          </p:cNvPr>
          <p:cNvSpPr txBox="1"/>
          <p:nvPr/>
        </p:nvSpPr>
        <p:spPr>
          <a:xfrm>
            <a:off x="0" y="5929890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Let’s apply this to a very simple problem: 1-D channel flow  </a:t>
            </a:r>
          </a:p>
        </p:txBody>
      </p:sp>
    </p:spTree>
    <p:extLst>
      <p:ext uri="{BB962C8B-B14F-4D97-AF65-F5344CB8AC3E}">
        <p14:creationId xmlns:p14="http://schemas.microsoft.com/office/powerpoint/2010/main" val="68780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1-D Channel flow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7410C72-7F6A-7F47-A81F-8FB7C860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581" y="670909"/>
            <a:ext cx="5931986" cy="2625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986569-FBDD-7B41-87BD-856AACB7B8FF}"/>
              </a:ext>
            </a:extLst>
          </p:cNvPr>
          <p:cNvSpPr/>
          <p:nvPr/>
        </p:nvSpPr>
        <p:spPr>
          <a:xfrm>
            <a:off x="1" y="3429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1-D channel flow driven both by moving boundaries and a pressure gradient.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BB6C7-E9A9-AC4D-BA9B-9E194AEA9B3D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348527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5C36F0-68C0-5444-9166-8718D73365A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1-D Channel flow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7410C72-7F6A-7F47-A81F-8FB7C860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581" y="670909"/>
            <a:ext cx="5931986" cy="2625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986569-FBDD-7B41-87BD-856AACB7B8FF}"/>
              </a:ext>
            </a:extLst>
          </p:cNvPr>
          <p:cNvSpPr/>
          <p:nvPr/>
        </p:nvSpPr>
        <p:spPr>
          <a:xfrm>
            <a:off x="1" y="3429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1-D channel flow driven both by moving boundaries and a pressure gradient.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906A1-5C8E-984C-AE18-CA5B4FC2477A}"/>
              </a:ext>
            </a:extLst>
          </p:cNvPr>
          <p:cNvSpPr/>
          <p:nvPr/>
        </p:nvSpPr>
        <p:spPr>
          <a:xfrm>
            <a:off x="542924" y="4289142"/>
            <a:ext cx="81153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the Stokes equations (Newtonian) fluid, we will set the inertial and gravity terms to zero: </a:t>
            </a:r>
          </a:p>
        </p:txBody>
      </p:sp>
      <p:pic>
        <p:nvPicPr>
          <p:cNvPr id="4" name="Picture 3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7EF58952-71F1-654D-8D7E-B187F0173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49" y="5194688"/>
            <a:ext cx="2425700" cy="96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BB6C7-E9A9-AC4D-BA9B-9E194AEA9B3D}"/>
              </a:ext>
            </a:extLst>
          </p:cNvPr>
          <p:cNvSpPr txBox="1"/>
          <p:nvPr/>
        </p:nvSpPr>
        <p:spPr>
          <a:xfrm>
            <a:off x="6169194" y="6534835"/>
            <a:ext cx="8843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Katz and England, Univ. of Oxford</a:t>
            </a:r>
          </a:p>
        </p:txBody>
      </p:sp>
    </p:spTree>
    <p:extLst>
      <p:ext uri="{BB962C8B-B14F-4D97-AF65-F5344CB8AC3E}">
        <p14:creationId xmlns:p14="http://schemas.microsoft.com/office/powerpoint/2010/main" val="179929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4496</TotalTime>
  <Words>534</Words>
  <Application>Microsoft Macintosh PowerPoint</Application>
  <PresentationFormat>On-screen Show (4:3)</PresentationFormat>
  <Paragraphs>87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112</cp:revision>
  <dcterms:created xsi:type="dcterms:W3CDTF">2021-07-09T17:19:50Z</dcterms:created>
  <dcterms:modified xsi:type="dcterms:W3CDTF">2021-12-30T20:02:20Z</dcterms:modified>
</cp:coreProperties>
</file>